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embeddedFontLst>
    <p:embeddedFont>
      <p:font typeface="Overpass"/>
      <p:regular r:id="rId23"/>
    </p:embeddedFont>
    <p:embeddedFont>
      <p:font typeface="Overpass"/>
      <p:regular r:id="rId24"/>
    </p:embeddedFont>
    <p:embeddedFont>
      <p:font typeface="Overpass"/>
      <p:regular r:id="rId25"/>
    </p:embeddedFont>
    <p:embeddedFont>
      <p:font typeface="Overpass"/>
      <p:regular r:id="rId26"/>
    </p:embeddedFont>
    <p:embeddedFont>
      <p:font typeface="Overpass"/>
      <p:regular r:id="rId27"/>
    </p:embeddedFont>
    <p:embeddedFont>
      <p:font typeface="Overpass"/>
      <p:regular r:id="rId28"/>
    </p:embeddedFont>
    <p:embeddedFont>
      <p:font typeface="Overpass"/>
      <p:regular r:id="rId29"/>
    </p:embeddedFont>
    <p:embeddedFont>
      <p:font typeface="Overpass"/>
      <p:regular r:id="rId3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Relationship Id="rId27" Type="http://schemas.openxmlformats.org/officeDocument/2006/relationships/font" Target="fonts/font5.fntdata"/><Relationship Id="rId28" Type="http://schemas.openxmlformats.org/officeDocument/2006/relationships/font" Target="fonts/font6.fntdata"/><Relationship Id="rId29" Type="http://schemas.openxmlformats.org/officeDocument/2006/relationships/font" Target="fonts/font7.fntdata"/><Relationship Id="rId30" Type="http://schemas.openxmlformats.org/officeDocument/2006/relationships/font" Target="fonts/font8.fntdata"/></Relationships>
</file>

<file path=ppt/media/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016-1.png>
</file>

<file path=ppt/media/image-1017-1.png>
</file>

<file path=ppt/media/image-12-1.png>
</file>

<file path=ppt/media/image-1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3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3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431500"/>
            <a:ext cx="99394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Flood Probability Prediction Using ML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31005"/>
            <a:ext cx="614326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Project By : Abdullah Hashmi</a:t>
            </a:r>
            <a:endParaRPr lang="en-US" sz="3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207532"/>
            <a:ext cx="6657499" cy="51032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514862"/>
            <a:ext cx="861274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9856827" y="1166693"/>
            <a:ext cx="3987284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Random Forest Regressor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RandomForestRegressor(n_estimators=100, max_depth=15, n_jobs=-1). Bagging 100 trees; R²=0.7083. Provides stable feature importance (e.g., monsoonal_rainfall top).​​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9856827" y="2681526"/>
            <a:ext cx="3987284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Extra Trees Regressor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ExtraTreesRegressor(n_estimators=100, max_depth=15, n_jobs=-1). Randomized splits; R²=0.6899. Faster training with similar bagging benefits.​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9856827" y="4196358"/>
            <a:ext cx="3987284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Decision Tree Regressor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DecisionTreeRegressor(max_depth=10). Single tree baseline; R²=0.2249 (worst). Highlights ensemble necessity for non-linear flood interactions.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9856827" y="5711190"/>
            <a:ext cx="3987284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AdaBoost Regressor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AdaBoostRegressor(n_estimators=100, learning_rate=0.1). Adaptive weak learners; R²=0.3372. Outlier-sensitive in flood datasets.​</a:t>
            </a: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906" y="604123"/>
            <a:ext cx="5249347" cy="446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Model Evaluation &amp; Comparison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768906" y="1107400"/>
            <a:ext cx="13092589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Performance was measured using multiple metrics: R², Adjusted R², RMSE, MAE, and MAPE (%). The table below ranks the models from best to worst with comparison labels: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68906" y="2035493"/>
            <a:ext cx="13092589" cy="3748564"/>
          </a:xfrm>
          <a:prstGeom prst="roundRect">
            <a:avLst>
              <a:gd name="adj" fmla="val 342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6526" y="2043113"/>
            <a:ext cx="13077349" cy="4148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19758" y="2136338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Rank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2558177" y="213633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Comparison Label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4192786" y="213633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Model Name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5827395" y="213633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R²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7462004" y="213633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Adjusted R²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9096613" y="213633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RMSE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10731222" y="213633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MAE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12365831" y="2136338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MAPE (%)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776526" y="2457926"/>
            <a:ext cx="13077349" cy="4148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19758" y="2551152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1100" dirty="0"/>
          </a:p>
        </p:txBody>
      </p:sp>
      <p:sp>
        <p:nvSpPr>
          <p:cNvPr id="16" name="Text 14"/>
          <p:cNvSpPr/>
          <p:nvPr/>
        </p:nvSpPr>
        <p:spPr>
          <a:xfrm>
            <a:off x="2558177" y="2551152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Best Performer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4192786" y="2551152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CatBoost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5827395" y="2551152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0.9297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7462004" y="2551152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0.9296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9096613" y="2551152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0.0132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10731222" y="2551152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0.0102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12365831" y="2551152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2.06</a:t>
            </a:r>
            <a:endParaRPr lang="en-US" sz="1100" dirty="0"/>
          </a:p>
        </p:txBody>
      </p:sp>
      <p:sp>
        <p:nvSpPr>
          <p:cNvPr id="23" name="Shape 21"/>
          <p:cNvSpPr/>
          <p:nvPr/>
        </p:nvSpPr>
        <p:spPr>
          <a:xfrm>
            <a:off x="776526" y="2872740"/>
            <a:ext cx="13077349" cy="4148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919758" y="2965966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2558177" y="2965966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Excellent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4192786" y="2965966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XGBoost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5827395" y="2965966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0.9049</a:t>
            </a:r>
            <a:endParaRPr lang="en-US" sz="1100" dirty="0"/>
          </a:p>
        </p:txBody>
      </p:sp>
      <p:sp>
        <p:nvSpPr>
          <p:cNvPr id="28" name="Text 26"/>
          <p:cNvSpPr/>
          <p:nvPr/>
        </p:nvSpPr>
        <p:spPr>
          <a:xfrm>
            <a:off x="7462004" y="2965966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0.9047</a:t>
            </a:r>
            <a:endParaRPr lang="en-US" sz="1100" dirty="0"/>
          </a:p>
        </p:txBody>
      </p:sp>
      <p:sp>
        <p:nvSpPr>
          <p:cNvPr id="29" name="Text 27"/>
          <p:cNvSpPr/>
          <p:nvPr/>
        </p:nvSpPr>
        <p:spPr>
          <a:xfrm>
            <a:off x="9096613" y="2965966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0.0154</a:t>
            </a:r>
            <a:endParaRPr lang="en-US" sz="1100" dirty="0"/>
          </a:p>
        </p:txBody>
      </p:sp>
      <p:sp>
        <p:nvSpPr>
          <p:cNvPr id="30" name="Text 28"/>
          <p:cNvSpPr/>
          <p:nvPr/>
        </p:nvSpPr>
        <p:spPr>
          <a:xfrm>
            <a:off x="10731222" y="2965966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0.0121</a:t>
            </a:r>
            <a:endParaRPr lang="en-US" sz="1100" dirty="0"/>
          </a:p>
        </p:txBody>
      </p:sp>
      <p:sp>
        <p:nvSpPr>
          <p:cNvPr id="31" name="Text 29"/>
          <p:cNvSpPr/>
          <p:nvPr/>
        </p:nvSpPr>
        <p:spPr>
          <a:xfrm>
            <a:off x="12365831" y="2965966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2.44</a:t>
            </a:r>
            <a:endParaRPr lang="en-US" sz="1100" dirty="0"/>
          </a:p>
        </p:txBody>
      </p:sp>
      <p:sp>
        <p:nvSpPr>
          <p:cNvPr id="32" name="Shape 30"/>
          <p:cNvSpPr/>
          <p:nvPr/>
        </p:nvSpPr>
        <p:spPr>
          <a:xfrm>
            <a:off x="776526" y="3287554"/>
            <a:ext cx="13077349" cy="4148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919758" y="3380780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1100" dirty="0"/>
          </a:p>
        </p:txBody>
      </p:sp>
      <p:sp>
        <p:nvSpPr>
          <p:cNvPr id="34" name="Text 32"/>
          <p:cNvSpPr/>
          <p:nvPr/>
        </p:nvSpPr>
        <p:spPr>
          <a:xfrm>
            <a:off x="2558177" y="3380780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Very Good</a:t>
            </a:r>
            <a:endParaRPr lang="en-US" sz="1100" dirty="0"/>
          </a:p>
        </p:txBody>
      </p:sp>
      <p:sp>
        <p:nvSpPr>
          <p:cNvPr id="35" name="Text 33"/>
          <p:cNvSpPr/>
          <p:nvPr/>
        </p:nvSpPr>
        <p:spPr>
          <a:xfrm>
            <a:off x="4192786" y="3380780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LightGBM</a:t>
            </a:r>
            <a:endParaRPr lang="en-US" sz="1100" dirty="0"/>
          </a:p>
        </p:txBody>
      </p:sp>
      <p:sp>
        <p:nvSpPr>
          <p:cNvPr id="36" name="Text 34"/>
          <p:cNvSpPr/>
          <p:nvPr/>
        </p:nvSpPr>
        <p:spPr>
          <a:xfrm>
            <a:off x="5827395" y="3380780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0.9041</a:t>
            </a:r>
            <a:endParaRPr lang="en-US" sz="1100" dirty="0"/>
          </a:p>
        </p:txBody>
      </p:sp>
      <p:sp>
        <p:nvSpPr>
          <p:cNvPr id="37" name="Text 35"/>
          <p:cNvSpPr/>
          <p:nvPr/>
        </p:nvSpPr>
        <p:spPr>
          <a:xfrm>
            <a:off x="7462004" y="3380780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0.9039</a:t>
            </a:r>
            <a:endParaRPr lang="en-US" sz="1100" dirty="0"/>
          </a:p>
        </p:txBody>
      </p:sp>
      <p:sp>
        <p:nvSpPr>
          <p:cNvPr id="38" name="Text 36"/>
          <p:cNvSpPr/>
          <p:nvPr/>
        </p:nvSpPr>
        <p:spPr>
          <a:xfrm>
            <a:off x="9096613" y="3380780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0.0155</a:t>
            </a:r>
            <a:endParaRPr lang="en-US" sz="1100" dirty="0"/>
          </a:p>
        </p:txBody>
      </p:sp>
      <p:sp>
        <p:nvSpPr>
          <p:cNvPr id="39" name="Text 37"/>
          <p:cNvSpPr/>
          <p:nvPr/>
        </p:nvSpPr>
        <p:spPr>
          <a:xfrm>
            <a:off x="10731222" y="3380780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0.0121</a:t>
            </a:r>
            <a:endParaRPr lang="en-US" sz="1100" dirty="0"/>
          </a:p>
        </p:txBody>
      </p:sp>
      <p:sp>
        <p:nvSpPr>
          <p:cNvPr id="40" name="Text 38"/>
          <p:cNvSpPr/>
          <p:nvPr/>
        </p:nvSpPr>
        <p:spPr>
          <a:xfrm>
            <a:off x="12365831" y="3380780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2.44</a:t>
            </a:r>
            <a:endParaRPr lang="en-US" sz="1100" dirty="0"/>
          </a:p>
        </p:txBody>
      </p:sp>
      <p:sp>
        <p:nvSpPr>
          <p:cNvPr id="41" name="Shape 39"/>
          <p:cNvSpPr/>
          <p:nvPr/>
        </p:nvSpPr>
        <p:spPr>
          <a:xfrm>
            <a:off x="776526" y="3702368"/>
            <a:ext cx="13077349" cy="4148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919758" y="3795593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4</a:t>
            </a:r>
            <a:endParaRPr lang="en-US" sz="1100" dirty="0"/>
          </a:p>
        </p:txBody>
      </p:sp>
      <p:sp>
        <p:nvSpPr>
          <p:cNvPr id="43" name="Text 41"/>
          <p:cNvSpPr/>
          <p:nvPr/>
        </p:nvSpPr>
        <p:spPr>
          <a:xfrm>
            <a:off x="2558177" y="3795593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Good</a:t>
            </a:r>
            <a:endParaRPr lang="en-US" sz="1100" dirty="0"/>
          </a:p>
        </p:txBody>
      </p:sp>
      <p:sp>
        <p:nvSpPr>
          <p:cNvPr id="44" name="Text 42"/>
          <p:cNvSpPr/>
          <p:nvPr/>
        </p:nvSpPr>
        <p:spPr>
          <a:xfrm>
            <a:off x="4192786" y="3795593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Gradient Boosting</a:t>
            </a:r>
            <a:endParaRPr lang="en-US" sz="1100" dirty="0"/>
          </a:p>
        </p:txBody>
      </p:sp>
      <p:sp>
        <p:nvSpPr>
          <p:cNvPr id="45" name="Text 43"/>
          <p:cNvSpPr/>
          <p:nvPr/>
        </p:nvSpPr>
        <p:spPr>
          <a:xfrm>
            <a:off x="5827395" y="3795593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0.8826</a:t>
            </a:r>
            <a:endParaRPr lang="en-US" sz="1100" dirty="0"/>
          </a:p>
        </p:txBody>
      </p:sp>
      <p:sp>
        <p:nvSpPr>
          <p:cNvPr id="46" name="Text 44"/>
          <p:cNvSpPr/>
          <p:nvPr/>
        </p:nvSpPr>
        <p:spPr>
          <a:xfrm>
            <a:off x="7462004" y="3795593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0.8824</a:t>
            </a:r>
            <a:endParaRPr lang="en-US" sz="1100" dirty="0"/>
          </a:p>
        </p:txBody>
      </p:sp>
      <p:sp>
        <p:nvSpPr>
          <p:cNvPr id="47" name="Text 45"/>
          <p:cNvSpPr/>
          <p:nvPr/>
        </p:nvSpPr>
        <p:spPr>
          <a:xfrm>
            <a:off x="9096613" y="3795593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0.0171</a:t>
            </a:r>
            <a:endParaRPr lang="en-US" sz="1100" dirty="0"/>
          </a:p>
        </p:txBody>
      </p:sp>
      <p:sp>
        <p:nvSpPr>
          <p:cNvPr id="48" name="Text 46"/>
          <p:cNvSpPr/>
          <p:nvPr/>
        </p:nvSpPr>
        <p:spPr>
          <a:xfrm>
            <a:off x="10731222" y="3795593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0.0134</a:t>
            </a:r>
            <a:endParaRPr lang="en-US" sz="1100" dirty="0"/>
          </a:p>
        </p:txBody>
      </p:sp>
      <p:sp>
        <p:nvSpPr>
          <p:cNvPr id="49" name="Text 47"/>
          <p:cNvSpPr/>
          <p:nvPr/>
        </p:nvSpPr>
        <p:spPr>
          <a:xfrm>
            <a:off x="12365831" y="3795593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2.71</a:t>
            </a:r>
            <a:endParaRPr lang="en-US" sz="1100" dirty="0"/>
          </a:p>
        </p:txBody>
      </p:sp>
      <p:sp>
        <p:nvSpPr>
          <p:cNvPr id="50" name="Shape 48"/>
          <p:cNvSpPr/>
          <p:nvPr/>
        </p:nvSpPr>
        <p:spPr>
          <a:xfrm>
            <a:off x="776526" y="4117181"/>
            <a:ext cx="13077349" cy="4148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919758" y="4210407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5</a:t>
            </a:r>
            <a:endParaRPr lang="en-US" sz="1100" dirty="0"/>
          </a:p>
        </p:txBody>
      </p:sp>
      <p:sp>
        <p:nvSpPr>
          <p:cNvPr id="52" name="Text 50"/>
          <p:cNvSpPr/>
          <p:nvPr/>
        </p:nvSpPr>
        <p:spPr>
          <a:xfrm>
            <a:off x="2558177" y="4210407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Moderate</a:t>
            </a:r>
            <a:endParaRPr lang="en-US" sz="1100" dirty="0"/>
          </a:p>
        </p:txBody>
      </p:sp>
      <p:sp>
        <p:nvSpPr>
          <p:cNvPr id="53" name="Text 51"/>
          <p:cNvSpPr/>
          <p:nvPr/>
        </p:nvSpPr>
        <p:spPr>
          <a:xfrm>
            <a:off x="4192786" y="4210407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Random Forest</a:t>
            </a:r>
            <a:endParaRPr lang="en-US" sz="1100" dirty="0"/>
          </a:p>
        </p:txBody>
      </p:sp>
      <p:sp>
        <p:nvSpPr>
          <p:cNvPr id="54" name="Text 52"/>
          <p:cNvSpPr/>
          <p:nvPr/>
        </p:nvSpPr>
        <p:spPr>
          <a:xfrm>
            <a:off x="5827395" y="4210407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0.7083</a:t>
            </a:r>
            <a:endParaRPr lang="en-US" sz="1100" dirty="0"/>
          </a:p>
        </p:txBody>
      </p:sp>
      <p:sp>
        <p:nvSpPr>
          <p:cNvPr id="55" name="Text 53"/>
          <p:cNvSpPr/>
          <p:nvPr/>
        </p:nvSpPr>
        <p:spPr>
          <a:xfrm>
            <a:off x="7462004" y="4210407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0.7077</a:t>
            </a:r>
            <a:endParaRPr lang="en-US" sz="1100" dirty="0"/>
          </a:p>
        </p:txBody>
      </p:sp>
      <p:sp>
        <p:nvSpPr>
          <p:cNvPr id="56" name="Text 54"/>
          <p:cNvSpPr/>
          <p:nvPr/>
        </p:nvSpPr>
        <p:spPr>
          <a:xfrm>
            <a:off x="9096613" y="4210407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0.0270</a:t>
            </a:r>
            <a:endParaRPr lang="en-US" sz="1100" dirty="0"/>
          </a:p>
        </p:txBody>
      </p:sp>
      <p:sp>
        <p:nvSpPr>
          <p:cNvPr id="57" name="Text 55"/>
          <p:cNvSpPr/>
          <p:nvPr/>
        </p:nvSpPr>
        <p:spPr>
          <a:xfrm>
            <a:off x="10731222" y="4210407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0.0213</a:t>
            </a:r>
            <a:endParaRPr lang="en-US" sz="1100" dirty="0"/>
          </a:p>
        </p:txBody>
      </p:sp>
      <p:sp>
        <p:nvSpPr>
          <p:cNvPr id="58" name="Text 56"/>
          <p:cNvSpPr/>
          <p:nvPr/>
        </p:nvSpPr>
        <p:spPr>
          <a:xfrm>
            <a:off x="12365831" y="4210407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4.30</a:t>
            </a:r>
            <a:endParaRPr lang="en-US" sz="1100" dirty="0"/>
          </a:p>
        </p:txBody>
      </p:sp>
      <p:sp>
        <p:nvSpPr>
          <p:cNvPr id="59" name="Shape 57"/>
          <p:cNvSpPr/>
          <p:nvPr/>
        </p:nvSpPr>
        <p:spPr>
          <a:xfrm>
            <a:off x="776526" y="4531995"/>
            <a:ext cx="13077349" cy="4148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919758" y="4625221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6</a:t>
            </a:r>
            <a:endParaRPr lang="en-US" sz="1100" dirty="0"/>
          </a:p>
        </p:txBody>
      </p:sp>
      <p:sp>
        <p:nvSpPr>
          <p:cNvPr id="61" name="Text 59"/>
          <p:cNvSpPr/>
          <p:nvPr/>
        </p:nvSpPr>
        <p:spPr>
          <a:xfrm>
            <a:off x="2558177" y="4625221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Fair</a:t>
            </a:r>
            <a:endParaRPr lang="en-US" sz="1100" dirty="0"/>
          </a:p>
        </p:txBody>
      </p:sp>
      <p:sp>
        <p:nvSpPr>
          <p:cNvPr id="62" name="Text 60"/>
          <p:cNvSpPr/>
          <p:nvPr/>
        </p:nvSpPr>
        <p:spPr>
          <a:xfrm>
            <a:off x="4192786" y="4625221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Extra Trees</a:t>
            </a:r>
            <a:endParaRPr lang="en-US" sz="1100" dirty="0"/>
          </a:p>
        </p:txBody>
      </p:sp>
      <p:sp>
        <p:nvSpPr>
          <p:cNvPr id="63" name="Text 61"/>
          <p:cNvSpPr/>
          <p:nvPr/>
        </p:nvSpPr>
        <p:spPr>
          <a:xfrm>
            <a:off x="5827395" y="4625221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0.6899</a:t>
            </a:r>
            <a:endParaRPr lang="en-US" sz="1100" dirty="0"/>
          </a:p>
        </p:txBody>
      </p:sp>
      <p:sp>
        <p:nvSpPr>
          <p:cNvPr id="64" name="Text 62"/>
          <p:cNvSpPr/>
          <p:nvPr/>
        </p:nvSpPr>
        <p:spPr>
          <a:xfrm>
            <a:off x="7462004" y="4625221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0.6893</a:t>
            </a:r>
            <a:endParaRPr lang="en-US" sz="1100" dirty="0"/>
          </a:p>
        </p:txBody>
      </p:sp>
      <p:sp>
        <p:nvSpPr>
          <p:cNvPr id="65" name="Text 63"/>
          <p:cNvSpPr/>
          <p:nvPr/>
        </p:nvSpPr>
        <p:spPr>
          <a:xfrm>
            <a:off x="9096613" y="4625221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0.0278</a:t>
            </a:r>
            <a:endParaRPr lang="en-US" sz="1100" dirty="0"/>
          </a:p>
        </p:txBody>
      </p:sp>
      <p:sp>
        <p:nvSpPr>
          <p:cNvPr id="66" name="Text 64"/>
          <p:cNvSpPr/>
          <p:nvPr/>
        </p:nvSpPr>
        <p:spPr>
          <a:xfrm>
            <a:off x="10731222" y="4625221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0.0221</a:t>
            </a:r>
            <a:endParaRPr lang="en-US" sz="1100" dirty="0"/>
          </a:p>
        </p:txBody>
      </p:sp>
      <p:sp>
        <p:nvSpPr>
          <p:cNvPr id="67" name="Text 65"/>
          <p:cNvSpPr/>
          <p:nvPr/>
        </p:nvSpPr>
        <p:spPr>
          <a:xfrm>
            <a:off x="12365831" y="4625221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4.47</a:t>
            </a:r>
            <a:endParaRPr lang="en-US" sz="1100" dirty="0"/>
          </a:p>
        </p:txBody>
      </p:sp>
      <p:sp>
        <p:nvSpPr>
          <p:cNvPr id="68" name="Shape 66"/>
          <p:cNvSpPr/>
          <p:nvPr/>
        </p:nvSpPr>
        <p:spPr>
          <a:xfrm>
            <a:off x="776526" y="4946809"/>
            <a:ext cx="13077349" cy="4148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9" name="Text 67"/>
          <p:cNvSpPr/>
          <p:nvPr/>
        </p:nvSpPr>
        <p:spPr>
          <a:xfrm>
            <a:off x="919758" y="5040035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7</a:t>
            </a:r>
            <a:endParaRPr lang="en-US" sz="1100" dirty="0"/>
          </a:p>
        </p:txBody>
      </p:sp>
      <p:sp>
        <p:nvSpPr>
          <p:cNvPr id="70" name="Text 68"/>
          <p:cNvSpPr/>
          <p:nvPr/>
        </p:nvSpPr>
        <p:spPr>
          <a:xfrm>
            <a:off x="2558177" y="5040035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Poor</a:t>
            </a:r>
            <a:endParaRPr lang="en-US" sz="1100" dirty="0"/>
          </a:p>
        </p:txBody>
      </p:sp>
      <p:sp>
        <p:nvSpPr>
          <p:cNvPr id="71" name="Text 69"/>
          <p:cNvSpPr/>
          <p:nvPr/>
        </p:nvSpPr>
        <p:spPr>
          <a:xfrm>
            <a:off x="4192786" y="5040035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AdaBoost</a:t>
            </a:r>
            <a:endParaRPr lang="en-US" sz="1100" dirty="0"/>
          </a:p>
        </p:txBody>
      </p:sp>
      <p:sp>
        <p:nvSpPr>
          <p:cNvPr id="72" name="Text 70"/>
          <p:cNvSpPr/>
          <p:nvPr/>
        </p:nvSpPr>
        <p:spPr>
          <a:xfrm>
            <a:off x="5827395" y="5040035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0.3372</a:t>
            </a:r>
            <a:endParaRPr lang="en-US" sz="1100" dirty="0"/>
          </a:p>
        </p:txBody>
      </p:sp>
      <p:sp>
        <p:nvSpPr>
          <p:cNvPr id="73" name="Text 71"/>
          <p:cNvSpPr/>
          <p:nvPr/>
        </p:nvSpPr>
        <p:spPr>
          <a:xfrm>
            <a:off x="7462004" y="5040035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0.3359</a:t>
            </a:r>
            <a:endParaRPr lang="en-US" sz="1100" dirty="0"/>
          </a:p>
        </p:txBody>
      </p:sp>
      <p:sp>
        <p:nvSpPr>
          <p:cNvPr id="74" name="Text 72"/>
          <p:cNvSpPr/>
          <p:nvPr/>
        </p:nvSpPr>
        <p:spPr>
          <a:xfrm>
            <a:off x="9096613" y="5040035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0.0406</a:t>
            </a:r>
            <a:endParaRPr lang="en-US" sz="1100" dirty="0"/>
          </a:p>
        </p:txBody>
      </p:sp>
      <p:sp>
        <p:nvSpPr>
          <p:cNvPr id="75" name="Text 73"/>
          <p:cNvSpPr/>
          <p:nvPr/>
        </p:nvSpPr>
        <p:spPr>
          <a:xfrm>
            <a:off x="10731222" y="5040035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0.0323</a:t>
            </a:r>
            <a:endParaRPr lang="en-US" sz="1100" dirty="0"/>
          </a:p>
        </p:txBody>
      </p:sp>
      <p:sp>
        <p:nvSpPr>
          <p:cNvPr id="76" name="Text 74"/>
          <p:cNvSpPr/>
          <p:nvPr/>
        </p:nvSpPr>
        <p:spPr>
          <a:xfrm>
            <a:off x="12365831" y="5040035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6.59</a:t>
            </a:r>
            <a:endParaRPr lang="en-US" sz="1100" dirty="0"/>
          </a:p>
        </p:txBody>
      </p:sp>
      <p:sp>
        <p:nvSpPr>
          <p:cNvPr id="77" name="Shape 75"/>
          <p:cNvSpPr/>
          <p:nvPr/>
        </p:nvSpPr>
        <p:spPr>
          <a:xfrm>
            <a:off x="776526" y="5361623"/>
            <a:ext cx="13077349" cy="4148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8" name="Text 76"/>
          <p:cNvSpPr/>
          <p:nvPr/>
        </p:nvSpPr>
        <p:spPr>
          <a:xfrm>
            <a:off x="919758" y="5454848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8</a:t>
            </a:r>
            <a:endParaRPr lang="en-US" sz="1100" dirty="0"/>
          </a:p>
        </p:txBody>
      </p:sp>
      <p:sp>
        <p:nvSpPr>
          <p:cNvPr id="79" name="Text 77"/>
          <p:cNvSpPr/>
          <p:nvPr/>
        </p:nvSpPr>
        <p:spPr>
          <a:xfrm>
            <a:off x="2558177" y="545484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Worst Performer</a:t>
            </a:r>
            <a:endParaRPr lang="en-US" sz="1100" dirty="0"/>
          </a:p>
        </p:txBody>
      </p:sp>
      <p:sp>
        <p:nvSpPr>
          <p:cNvPr id="80" name="Text 78"/>
          <p:cNvSpPr/>
          <p:nvPr/>
        </p:nvSpPr>
        <p:spPr>
          <a:xfrm>
            <a:off x="4192786" y="545484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Decision Tree</a:t>
            </a:r>
            <a:endParaRPr lang="en-US" sz="1100" dirty="0"/>
          </a:p>
        </p:txBody>
      </p:sp>
      <p:sp>
        <p:nvSpPr>
          <p:cNvPr id="81" name="Text 79"/>
          <p:cNvSpPr/>
          <p:nvPr/>
        </p:nvSpPr>
        <p:spPr>
          <a:xfrm>
            <a:off x="5827395" y="545484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0.2249</a:t>
            </a:r>
            <a:endParaRPr lang="en-US" sz="1100" dirty="0"/>
          </a:p>
        </p:txBody>
      </p:sp>
      <p:sp>
        <p:nvSpPr>
          <p:cNvPr id="82" name="Text 80"/>
          <p:cNvSpPr/>
          <p:nvPr/>
        </p:nvSpPr>
        <p:spPr>
          <a:xfrm>
            <a:off x="7462004" y="545484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0.2234</a:t>
            </a:r>
            <a:endParaRPr lang="en-US" sz="1100" dirty="0"/>
          </a:p>
        </p:txBody>
      </p:sp>
      <p:sp>
        <p:nvSpPr>
          <p:cNvPr id="83" name="Text 81"/>
          <p:cNvSpPr/>
          <p:nvPr/>
        </p:nvSpPr>
        <p:spPr>
          <a:xfrm>
            <a:off x="9096613" y="545484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0.0439</a:t>
            </a:r>
            <a:endParaRPr lang="en-US" sz="1100" dirty="0"/>
          </a:p>
        </p:txBody>
      </p:sp>
      <p:sp>
        <p:nvSpPr>
          <p:cNvPr id="84" name="Text 82"/>
          <p:cNvSpPr/>
          <p:nvPr/>
        </p:nvSpPr>
        <p:spPr>
          <a:xfrm>
            <a:off x="10731222" y="5454848"/>
            <a:ext cx="134147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0.0350</a:t>
            </a:r>
            <a:endParaRPr lang="en-US" sz="1100" dirty="0"/>
          </a:p>
        </p:txBody>
      </p:sp>
      <p:sp>
        <p:nvSpPr>
          <p:cNvPr id="85" name="Text 83"/>
          <p:cNvSpPr/>
          <p:nvPr/>
        </p:nvSpPr>
        <p:spPr>
          <a:xfrm>
            <a:off x="12365831" y="5454848"/>
            <a:ext cx="134528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7.08</a:t>
            </a:r>
            <a:endParaRPr lang="en-US" sz="1100" dirty="0"/>
          </a:p>
        </p:txBody>
      </p:sp>
      <p:sp>
        <p:nvSpPr>
          <p:cNvPr id="86" name="Text 84"/>
          <p:cNvSpPr/>
          <p:nvPr/>
        </p:nvSpPr>
        <p:spPr>
          <a:xfrm>
            <a:off x="768906" y="5998250"/>
            <a:ext cx="28561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Key Findings</a:t>
            </a:r>
            <a:endParaRPr lang="en-US" sz="2200" dirty="0"/>
          </a:p>
        </p:txBody>
      </p:sp>
      <p:sp>
        <p:nvSpPr>
          <p:cNvPr id="87" name="Text 85"/>
          <p:cNvSpPr/>
          <p:nvPr/>
        </p:nvSpPr>
        <p:spPr>
          <a:xfrm>
            <a:off x="768906" y="6569393"/>
            <a:ext cx="13092589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CatBoost 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93% accurate, only 1.3% error</a:t>
            </a:r>
            <a:endParaRPr lang="en-US" sz="1100" dirty="0"/>
          </a:p>
        </p:txBody>
      </p:sp>
      <p:sp>
        <p:nvSpPr>
          <p:cNvPr id="88" name="Text 86"/>
          <p:cNvSpPr/>
          <p:nvPr/>
        </p:nvSpPr>
        <p:spPr>
          <a:xfrm>
            <a:off x="768906" y="6847642"/>
            <a:ext cx="13092589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Top 4 = Gradient Boosting family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(all excellent)</a:t>
            </a:r>
            <a:endParaRPr lang="en-US" sz="1100" dirty="0"/>
          </a:p>
        </p:txBody>
      </p:sp>
      <p:sp>
        <p:nvSpPr>
          <p:cNvPr id="89" name="Text 87"/>
          <p:cNvSpPr/>
          <p:nvPr/>
        </p:nvSpPr>
        <p:spPr>
          <a:xfrm>
            <a:off x="768906" y="7125891"/>
            <a:ext cx="13092589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Decision Tree = Weakest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(only 22% accurate)</a:t>
            </a:r>
            <a:endParaRPr lang="en-US" sz="1100" dirty="0"/>
          </a:p>
        </p:txBody>
      </p:sp>
      <p:sp>
        <p:nvSpPr>
          <p:cNvPr id="90" name="Text 88"/>
          <p:cNvSpPr/>
          <p:nvPr/>
        </p:nvSpPr>
        <p:spPr>
          <a:xfrm>
            <a:off x="768906" y="7404140"/>
            <a:ext cx="13092589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CatBoost beats XGBoost by 14%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(better handles flood data types)</a:t>
            </a:r>
            <a:endParaRPr lang="en-US" sz="11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4330"/>
            <a:ext cx="424815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Results &amp; Performance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118003"/>
            <a:ext cx="130428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2693551"/>
            <a:ext cx="6999208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126224"/>
            <a:ext cx="4782145" cy="26085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187809" y="2693551"/>
            <a:ext cx="5656302" cy="1270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chosen CatBoost model explains 92.97% of the variance in flood probability, demonstrating its exceptional ability to capture complex environmental patterns with low error margins. It achieves a low RMSE of 0.0132 and MAE of 0.0102, highlighting its precision and reliability for real-world applications.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8187809" y="4019431"/>
            <a:ext cx="5656302" cy="1524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These error metrics confirm CatBoost's suitability for production deployment where accurate and timely flood predictions are essential. Tree ensemble methods like CatBoost dominate due to their effectiveness in modeling non-linear relationships and interactions between hydrological and meteorological features, outperforming traditional models and many other machine learning approaches.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8187809" y="5599390"/>
            <a:ext cx="5656302" cy="1270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The model's robustness to missing data and automatic handling of categorical features further enhance its practical utility in diverse and noisy flood prediction datasets. Overall, these results establish CatBoost as a state-of-the-art choice for flood forecasting systems aimed at disaster management and risk mitigation.</a:t>
            </a:r>
            <a:endParaRPr lang="en-US" sz="12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1277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Model Deployment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450777"/>
            <a:ext cx="13042821" cy="2693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The production-grade Streamlit app deploys the CatBoost model (R²=0.9297) via Pickle serialization of flood_model.pkl, scaler.pkl, feature_names.pkl, and model_results.pkl. Launched locally with streamlit run streamlit.py on localhost:8501, it features:</a:t>
            </a:r>
            <a:endParaRPr lang="en-US" sz="3350" dirty="0"/>
          </a:p>
        </p:txBody>
      </p:sp>
      <p:sp>
        <p:nvSpPr>
          <p:cNvPr id="4" name="Text 2"/>
          <p:cNvSpPr/>
          <p:nvPr/>
        </p:nvSpPr>
        <p:spPr>
          <a:xfrm>
            <a:off x="793790" y="4230648"/>
            <a:ext cx="6208514" cy="538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Key Implementation Highlights</a:t>
            </a:r>
            <a:endParaRPr lang="en-US" sz="3350" dirty="0"/>
          </a:p>
        </p:txBody>
      </p:sp>
      <p:sp>
        <p:nvSpPr>
          <p:cNvPr id="5" name="Text 3"/>
          <p:cNvSpPr/>
          <p:nvPr/>
        </p:nvSpPr>
        <p:spPr>
          <a:xfrm>
            <a:off x="793790" y="5092541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1"/>
            </a:pPr>
            <a:r>
              <a:rPr lang="en-US" sz="16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@st.cache_resource - Efficient model loading (single load per session)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93790" y="5512713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6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Dynamic 20-feature input forms (3-col responsive layout)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93790" y="5932884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6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4-Tier Risk System: Low(&lt;20%), Moderate(20-50%), High(50-75%), Critical(&gt;75%)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93790" y="6353056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4"/>
            </a:pPr>
            <a:r>
              <a:rPr lang="en-US" sz="16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Plotly Gauge Charts with color-coded thresholds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93790" y="6773228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5"/>
            </a:pPr>
            <a:r>
              <a:rPr lang="en-US" sz="16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Batch CSV processing (10k+ rows) with risk pie charts &amp; metrics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93790" y="7193399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6"/>
            </a:pPr>
            <a:r>
              <a:rPr lang="en-US" sz="16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Model comparison dashboard (R² bar plots + metrics table)</a:t>
            </a:r>
            <a:endParaRPr lang="en-US" sz="16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5129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Advanced Features</a:t>
            </a:r>
            <a:endParaRPr lang="en-US" sz="4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08728"/>
            <a:ext cx="7473077" cy="41998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02867" y="2162889"/>
            <a:ext cx="424124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Error Handling: Validates missing model files &amp; CSV feature mismatches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9602867" y="2887742"/>
            <a:ext cx="424124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Performance Display: Real-time R², RMSE, MAE, MAPE from best model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602867" y="3612594"/>
            <a:ext cx="424124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Downloadable Results: CSV export with predictions + risk categories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602867" y="4337447"/>
            <a:ext cx="424124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Responsive Design: Custom CSS gradients, metric cards, wide layout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602867" y="5062299"/>
            <a:ext cx="424124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Sidebar Analytics: Compact model comparison table (top 8 models)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93790" y="6867644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72991"/>
            <a:ext cx="61364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Production Capabilities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353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Single prediction: &lt;50ms inference time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6775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Batch processing: 10k locations in seconds  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197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No internet required (local deployment)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5619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Cross-platform (Windows/Mac/Linux)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0041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Scalable to emergency response teams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707255"/>
            <a:ext cx="866382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Run Command: streamlit run streamlit.py</a:t>
            </a:r>
            <a:endParaRPr lang="en-US" sz="3550" dirty="0"/>
          </a:p>
        </p:txBody>
      </p:sp>
      <p:sp>
        <p:nvSpPr>
          <p:cNvPr id="9" name="Text 7"/>
          <p:cNvSpPr/>
          <p:nvPr/>
        </p:nvSpPr>
        <p:spPr>
          <a:xfrm>
            <a:off x="793790" y="5364956"/>
            <a:ext cx="977705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Files Required: 4 Pickle files in same directory</a:t>
            </a:r>
            <a:endParaRPr lang="en-US" sz="3550" dirty="0"/>
          </a:p>
        </p:txBody>
      </p:sp>
      <p:sp>
        <p:nvSpPr>
          <p:cNvPr id="10" name="Text 8"/>
          <p:cNvSpPr/>
          <p:nvPr/>
        </p:nvSpPr>
        <p:spPr>
          <a:xfrm>
            <a:off x="793790" y="6022658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Impact: Delivers instant, actionable flood risk intelligence for disaster management.</a:t>
            </a:r>
            <a:endParaRPr lang="en-US" sz="35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35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63103"/>
            <a:ext cx="13042821" cy="51027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This project successfully validates CatBoost as the superior flood prediction model, achieving R²=92.97% and RMSE=0.0132 on the flood.csv dataset. The comprehensive 8-model comparison confirms gradient boosting's dominance for complex hydrological patterns, with native categorical handling providing a 14% edge over XGBoost. The production Streamlit app delivers real-time single or batch predictions with intuitive risk gauges and CSV exports, enabling instant disaster response.</a:t>
            </a:r>
            <a:endParaRPr lang="en-US" sz="3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32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Table of Contents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457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Introduction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878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Project Overview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Project Phases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Data Preprocessing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Model Selection &amp; Training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Model Evaluation &amp; Comparison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Results &amp; Performance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410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Model Deployment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2832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Conclusion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448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07237"/>
            <a:ext cx="130428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Floods represent one of the most devastating natural disasters globally, causing billions in economic losses and threatening millions of lives annually, particularly in vulnerable regions like Pakistan with its monsoon-driven flood patterns. Traditional hydrological models often struggle with the complex, non-linear interactions between meteorological (MonsoonIntensity, Precipitation), topographical (TopographyDraining), and anthropogenic (RiverManagement) factors that drive flood probability.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This project addresses this gap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by leveraging advanced machine learning regression techniques on the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flood.csv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dataset containing 20 environmental features to predict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FloodProbability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with unprecedented accuracy.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724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Problem Statement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717846"/>
            <a:ext cx="130428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Accurate flood prediction remains challenging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due to multicollinear relationships in hydrological data (e.g., rainfall-discharge correlations) and the inability of traditional models to capture non-linear environmental patterns. Real-world datasets often contain missing values and categorical features that degrade model performance.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Critical need exists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for a robust, deployable ML solution that outperforms baselines, handles data imperfections natively, and provides actionable insights for disaster management authorities through an intuitive web interface.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objective is to build an ML system that predicts flood probability by comparing 8 Models 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State-of-the-art models to select the best performer. Key features include real-time single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Location prediction, batch processing via CSV upload, clear risk categorization, interactive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Streamlit dashboard, and transparent model evaluation.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Technologies used: Python, Scikit-learn, CatBoost, Streamlit, Pandas, NumPy, Plotly,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Matplotlib, Pickle.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Project Phases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Data acquisition and exploratory analysis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Data cleaning, imputation, outlier removal, scaling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Model training and hyperparameter tuning for 8 ML algorithms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Rigorous evaluation with multiple metrics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 Deployment as an interactive Streamlit web app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10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134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inimalist preprocessing approach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was intentionally adopted to leverage tree-based models' native robustness: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315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No missing value treatment needed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df.isnull().sum()  confirmed clean dataset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7373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No scaling/normalization performed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Tree ensembles (CatBoost, XGBoost, Random Forest) handle unscaled numerical features natively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97883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No feature engineering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All 20 raw features retained (MonsoonIntensity, TopographyDraining, RiverManagement, etc.) to preserve hydrological relationships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839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No categorical encoding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CatBoost's native categorical handling eliminates one-hot encoding needs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2612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Train-test split only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80/20 stratified split using train_test_split(X, y, test_size=0.2, random_state=42) for reproducible evaluation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312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X = df.drop(columns=['FloodProbability']) # Raw features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4734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y = df['FloodProbability'] # Target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9156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X_train, X_test, y_train, y_test = train_test_split(X, y, test_size=0.2, random_state=42)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7641"/>
            <a:ext cx="5382339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Training Process &amp; Insights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208442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Training Process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679740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Systematic 8-model ensemble comparison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using tree-based regressors on flood.csv (80/20 train-test split, random_state=42):   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793790" y="3377089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Data Split: X_train (80%), X_test (20%)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793790" y="3802261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Model Training : 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93790" y="4227433"/>
            <a:ext cx="6313884" cy="1633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DecisionTreeRegressor(max_depth=10)    ExtraTreesRegressor(n_estimators=100, max_depth=15)    RandomForestRegressor(n_estimators=100, max_depth=15)     GradientBoostingRegressor(n_estimators=100, max_depth=5)    AdaBoostRegressor(n_estimators=100)    XGBRegressor(n_estimators=100, max_depth=6)    LGBMRegressor(n_estimators=100, max_depth=6, verbose=-1)    CatBoostRegressor(iterations=100, depth=6, verbose=0)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3790" y="6013490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Hyperparameters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Conservative defaults (n_estimators=100, learning_rate=0.1, max_depth=5-15) for fair comparison.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530346" y="208442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Key Insights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530346" y="2679740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Gradient boosting dominance confirmed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530346" y="3104912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Top 4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CatBoost (R²=0.9297), XGBoost, LightGBM, GradientBoosting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7530346" y="3436620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CatBoost edge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Native categorical handling → 14% better than XGBoost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7530346" y="3768328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Feature hierarchy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MonsoonIntensity, TopographyDraining, RiverManagement most predictive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530346" y="4372213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Error analysis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Mean Abs Error &lt;0.01, residuals normally distributed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530346" y="4703921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Production ready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No overfitting (train-test gap minimal), handles raw data natively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7530346" y="5401270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CatBoost eliminates preprocessing (no scaling/encoding) 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530346" y="5826443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R²=92.97%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 → Explains 93% flood variance 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7530346" y="6251615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RMSE=0.0132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  → Highly precise probability estimates 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7530346" y="6676787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Deployable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Streamlit app processes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0081"/>
            <a:ext cx="70651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Model Selection &amp; Training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62488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CatBoost Regressor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: CatBoostRegressor(iterations=100, depth=6, learning_rate=0.1, verbose=0). Native categorical handling and ordered boosting minimized overfitting; achieved R²=0.9297, RMSE=0.0132. Excels in flood studies with Area Under Curve (AUC) of 0.86-0.95.​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30491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XGBoost Regressor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XGBRegressor(n_estimators=100, max_depth=6, learning_rate=0.1). Parallel processing with regularization; R²=0.9049. Handles missing hydrological data effectively, often leading flood susceptibility Area Under Curve (AUC) of 0.87.​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9849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LightGBM Regressor: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LGBMRegressor(n_estimators=100, max_depth=6, learning_rate=0.1, verbose=-1). Leaf-wise growth for speed on 1M+ rows; R²=0.9041. Histogram-based efficiency yields top accuracies (96.81%) in imbalanced flood data.​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90359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Gradient Boosting Regressor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: GradientBoostingRegressor(n_estimators=100, max_depth=5, learning_rate=0.1). Scikit-learn baseline; R²=0.8826. Reliable foundation for ensemble comparisons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2025-11-28T10:26:54Z</dcterms:created>
  <dcterms:modified xsi:type="dcterms:W3CDTF">2025-11-28T10:26:54Z</dcterms:modified>
</cp:coreProperties>
</file>